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7"/>
  </p:notesMasterIdLst>
  <p:sldIdLst>
    <p:sldId id="256" r:id="rId5"/>
    <p:sldId id="258" r:id="rId6"/>
    <p:sldId id="279" r:id="rId7"/>
    <p:sldId id="259" r:id="rId8"/>
    <p:sldId id="263" r:id="rId9"/>
    <p:sldId id="296" r:id="rId10"/>
    <p:sldId id="294" r:id="rId11"/>
    <p:sldId id="295" r:id="rId12"/>
    <p:sldId id="297" r:id="rId13"/>
    <p:sldId id="262" r:id="rId14"/>
    <p:sldId id="293" r:id="rId15"/>
    <p:sldId id="298" r:id="rId1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1"/>
    <p:restoredTop sz="96332"/>
  </p:normalViewPr>
  <p:slideViewPr>
    <p:cSldViewPr snapToGrid="0" snapToObjects="1">
      <p:cViewPr varScale="1">
        <p:scale>
          <a:sx n="91" d="100"/>
          <a:sy n="91" d="100"/>
        </p:scale>
        <p:origin x="1421" y="72"/>
      </p:cViewPr>
      <p:guideLst/>
    </p:cSldViewPr>
  </p:slideViewPr>
  <p:outlineViewPr>
    <p:cViewPr>
      <p:scale>
        <a:sx n="33" d="100"/>
        <a:sy n="33" d="100"/>
      </p:scale>
      <p:origin x="0" y="-3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101DDE3-5C3B-0E47-B475-0E9EDA5E5B64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3B3A34-0E89-F34D-95F4-5370C7092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56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B3A34-0E89-F34D-95F4-5370C709215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35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F6E47-5583-FD43-AE06-5C96D0CD248D}" type="datetime1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2934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8323-8480-3A46-904B-E111FDA26B57}" type="datetime1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60327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11FA-E77B-F546-916A-F5A84954E3FE}" type="datetime1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1662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9518"/>
          </a:xfrm>
        </p:spPr>
        <p:txBody>
          <a:bodyPr>
            <a:no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09064"/>
            <a:ext cx="7886700" cy="534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DC21-9A7E-2A44-9FEC-A2935575DDEC}" type="datetime1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9811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F693-577D-B14E-BA3D-07655ADBFD9E}" type="datetime1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3590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ED2F-ED10-4E44-B316-4BDC2781D836}" type="datetime1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5202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2F57-1D1F-294E-8C60-AA1092F535C1}" type="datetime1">
              <a:rPr lang="en-US" smtClean="0"/>
              <a:t>2/3/2025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5038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CFAF-9588-984C-9532-E8DB27BF9155}" type="datetime1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1796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7579-1658-B146-B3F2-9A99F213CFE8}" type="datetime1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747579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3208-8347-3642-B854-7877A502C97D}" type="datetime1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7013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DAF2-472E-304D-95E6-F92E57D3D830}" type="datetime1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1494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F4A01-2B10-0644-A88E-2CE0094FB7E9}" type="datetime1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202A7-5693-3E4E-9BA9-9F7DC45FD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0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7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D4445A-8A41-DE47-963E-9F35E6E7A7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2651" y="1783959"/>
            <a:ext cx="3996813" cy="2097576"/>
          </a:xfrm>
        </p:spPr>
        <p:txBody>
          <a:bodyPr anchor="b"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Strategic Plan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1E5888-087E-9844-AAE3-6FFB05F07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92190" y="4750893"/>
            <a:ext cx="3483937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1700" dirty="0">
                <a:solidFill>
                  <a:schemeClr val="bg1"/>
                </a:solidFill>
              </a:rPr>
              <a:t>January 2025</a:t>
            </a:r>
            <a:br>
              <a:rPr lang="en-US" sz="1700" dirty="0">
                <a:solidFill>
                  <a:schemeClr val="bg1"/>
                </a:solidFill>
              </a:rPr>
            </a:br>
            <a:br>
              <a:rPr lang="en-US" sz="1700" dirty="0">
                <a:solidFill>
                  <a:schemeClr val="bg1"/>
                </a:solidFill>
              </a:rPr>
            </a:br>
            <a:endParaRPr lang="en-US" sz="1700" i="1" dirty="0">
              <a:solidFill>
                <a:schemeClr val="bg1"/>
              </a:solidFill>
            </a:endParaRPr>
          </a:p>
        </p:txBody>
      </p:sp>
      <p:sp>
        <p:nvSpPr>
          <p:cNvPr id="25" name="Freeform: Shape 1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1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2D4752A9-F696-6C4E-B8E1-64D093C3F8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6" y="1807586"/>
            <a:ext cx="3035882" cy="187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003692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6562-AFCB-6049-A368-32BD16A91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213692" cy="509518"/>
          </a:xfrm>
        </p:spPr>
        <p:txBody>
          <a:bodyPr/>
          <a:lstStyle/>
          <a:p>
            <a:r>
              <a:rPr lang="en-US" dirty="0"/>
              <a:t>Goal 3 – </a:t>
            </a:r>
            <a:r>
              <a:rPr lang="en-US" sz="2400" dirty="0"/>
              <a:t>Infrastructure Planning + Facilities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BDA75-548F-4A46-93E8-11EDCCE55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70861"/>
            <a:ext cx="7272959" cy="3975579"/>
          </a:xfrm>
        </p:spPr>
        <p:txBody>
          <a:bodyPr>
            <a:normAutofit lnSpcReduction="10000"/>
          </a:bodyPr>
          <a:lstStyle/>
          <a:p>
            <a:pPr marL="793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600" dirty="0"/>
              <a:t>Information Technology (IT) </a:t>
            </a:r>
            <a:r>
              <a:rPr lang="en-US" sz="1200" b="1" i="1" dirty="0">
                <a:highlight>
                  <a:srgbClr val="FF00FF"/>
                </a:highlight>
              </a:rPr>
              <a:t>(</a:t>
            </a:r>
            <a:r>
              <a:rPr lang="en-US" sz="1200" i="1" dirty="0">
                <a:highlight>
                  <a:srgbClr val="FF00FF"/>
                </a:highlight>
              </a:rPr>
              <a:t>30K raised FY24 for IT, up from 22K previous year; IT continues to be a big focus of </a:t>
            </a:r>
            <a:r>
              <a:rPr lang="en-US" sz="1200" i="1" dirty="0" err="1">
                <a:highlight>
                  <a:srgbClr val="FF00FF"/>
                </a:highlight>
              </a:rPr>
              <a:t>grantwriting</a:t>
            </a:r>
            <a:r>
              <a:rPr lang="en-US" sz="1200" i="1" dirty="0">
                <a:highlight>
                  <a:srgbClr val="FF00FF"/>
                </a:highlight>
              </a:rPr>
              <a:t>; already nearly 7K raised in FY25)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Improve data collection and reporting systems/KPI information for all programs </a:t>
            </a:r>
            <a:r>
              <a:rPr lang="en-US" sz="1300" i="1" dirty="0"/>
              <a:t>(ongoing)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Education on available IT tools </a:t>
            </a:r>
            <a:r>
              <a:rPr lang="en-US" sz="1300" i="1" dirty="0"/>
              <a:t>(available + ongoing)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Maximize IT efficiencies </a:t>
            </a:r>
            <a:r>
              <a:rPr lang="en-US" sz="1300" i="1" dirty="0"/>
              <a:t>(ongoing)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>
                <a:highlight>
                  <a:srgbClr val="FFFFFF"/>
                </a:highlight>
              </a:rPr>
              <a:t>Increased Cybersecurity </a:t>
            </a:r>
            <a:r>
              <a:rPr lang="en-US" sz="1200" i="1" dirty="0">
                <a:highlight>
                  <a:srgbClr val="FF00FF"/>
                </a:highlight>
              </a:rPr>
              <a:t>(improved breach protocols and policies; will need additional enhancements in 2025)</a:t>
            </a:r>
          </a:p>
          <a:p>
            <a:pPr marL="7938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600" dirty="0"/>
              <a:t>Create a Facilities Improvement Plan </a:t>
            </a:r>
            <a:r>
              <a:rPr lang="en-US" sz="1200" i="1" dirty="0">
                <a:highlight>
                  <a:srgbClr val="FF00FF"/>
                </a:highlight>
              </a:rPr>
              <a:t>(completion of many improvements including sidewalk upgrades; chimney and front porch repairs and paint; evolution of Pete’s for ILP use; next up, downstairs breakroom, conference rooms painted); new elevator improvements, doors repair/replacement/maintenance in FY25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Identify opportunities for green improvements, e.g., solar panels </a:t>
            </a:r>
            <a:r>
              <a:rPr lang="en-US" sz="1200" i="1" dirty="0">
                <a:highlight>
                  <a:srgbClr val="FF00FF"/>
                </a:highlight>
              </a:rPr>
              <a:t>(active Green effort continues; solar heating pump installed at Veterans and exploring one at Cedar Run via grant support and donation; green educational playground enhancements planned for HS and TC in FY25)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Sustainable home for Youthwork </a:t>
            </a:r>
            <a:r>
              <a:rPr lang="en-US" sz="1400" i="1" dirty="0">
                <a:highlight>
                  <a:srgbClr val="FF00FF"/>
                </a:highlight>
              </a:rPr>
              <a:t>(</a:t>
            </a:r>
            <a:r>
              <a:rPr lang="en-US" sz="1200" i="1" dirty="0">
                <a:highlight>
                  <a:srgbClr val="FF00FF"/>
                </a:highlight>
              </a:rPr>
              <a:t>COMPLETE; updated program strategic plan in the works now, will determine next steps on zoning, building plans, and fundraising requirements; AA meeting with partners to determine schedule of work for 2025 season)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	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200D76-26F4-0E4A-BD46-A70888D9A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10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3807BB3-4759-1C4C-BBB5-909AF8A01E25}"/>
              </a:ext>
            </a:extLst>
          </p:cNvPr>
          <p:cNvSpPr txBox="1">
            <a:spLocks/>
          </p:cNvSpPr>
          <p:nvPr/>
        </p:nvSpPr>
        <p:spPr>
          <a:xfrm>
            <a:off x="4459224" y="984916"/>
            <a:ext cx="4520184" cy="5854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dirty="0"/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4824F754-2F42-4BF4-9308-F6326362D9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189" y="5242698"/>
            <a:ext cx="1145426" cy="70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957291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425D6-D0A3-FA4E-96BC-2F2C85BCF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4 – Fiscal Stability + Sustainability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25449-362D-A549-A7AE-B4F920FEB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435" y="856356"/>
            <a:ext cx="7336115" cy="5371434"/>
          </a:xfrm>
        </p:spPr>
        <p:txBody>
          <a:bodyPr>
            <a:noAutofit/>
          </a:bodyPr>
          <a:lstStyle/>
          <a:p>
            <a:pPr marL="7938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600" dirty="0"/>
              <a:t>General</a:t>
            </a:r>
          </a:p>
          <a:p>
            <a:pPr marL="465127" lvl="3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Financial Literacy for Board and Staff</a:t>
            </a:r>
          </a:p>
          <a:p>
            <a:pPr marL="922316" lvl="4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/>
              <a:t>Conduct financial orientation workshop </a:t>
            </a:r>
            <a:r>
              <a:rPr lang="en-US" sz="1200" i="1" dirty="0">
                <a:highlight>
                  <a:srgbClr val="FFFFFF"/>
                </a:highlight>
              </a:rPr>
              <a:t>(offered and always available)</a:t>
            </a:r>
            <a:r>
              <a:rPr lang="en-US" sz="1400" i="1" dirty="0">
                <a:highlight>
                  <a:srgbClr val="FFFFFF"/>
                </a:highlight>
              </a:rPr>
              <a:t>Staffing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Risk Management</a:t>
            </a:r>
          </a:p>
          <a:p>
            <a:pPr marL="922316" lvl="4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/>
              <a:t>Annual risk management review </a:t>
            </a:r>
            <a:r>
              <a:rPr lang="en-US" sz="1200" i="1" dirty="0">
                <a:highlight>
                  <a:srgbClr val="FF00FF"/>
                </a:highlight>
              </a:rPr>
              <a:t>(done in CQI, due next August 25</a:t>
            </a:r>
            <a:endParaRPr lang="en-US" sz="1200" i="1" dirty="0">
              <a:highlight>
                <a:srgbClr val="FFFF00"/>
              </a:highlight>
            </a:endParaRPr>
          </a:p>
          <a:p>
            <a:pPr marL="7938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600" dirty="0"/>
              <a:t>          </a:t>
            </a:r>
            <a:r>
              <a:rPr lang="en-US" sz="1400" i="1" dirty="0">
                <a:highlight>
                  <a:srgbClr val="FF00FF"/>
                </a:highlight>
              </a:rPr>
              <a:t>Staffing</a:t>
            </a:r>
            <a:br>
              <a:rPr lang="en-US" sz="1600" dirty="0">
                <a:highlight>
                  <a:srgbClr val="FF00FF"/>
                </a:highlight>
              </a:rPr>
            </a:br>
            <a:r>
              <a:rPr lang="en-US" sz="1600" dirty="0">
                <a:highlight>
                  <a:srgbClr val="FF00FF"/>
                </a:highlight>
              </a:rPr>
              <a:t>          </a:t>
            </a:r>
            <a:r>
              <a:rPr lang="en-US" sz="1200" dirty="0">
                <a:highlight>
                  <a:srgbClr val="FF00FF"/>
                </a:highlight>
              </a:rPr>
              <a:t>Evaluate needs and make new hires</a:t>
            </a:r>
          </a:p>
          <a:p>
            <a:pPr marL="7938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600" dirty="0"/>
              <a:t>Budget</a:t>
            </a:r>
            <a:endParaRPr lang="en-US" sz="1800" dirty="0"/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Maintain a net zero budget </a:t>
            </a:r>
            <a:r>
              <a:rPr lang="en-US" sz="1200" i="1" dirty="0">
                <a:highlight>
                  <a:srgbClr val="FF00FF"/>
                </a:highlight>
              </a:rPr>
              <a:t>(continuing efforts)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Operating Reserve</a:t>
            </a:r>
            <a:r>
              <a:rPr lang="en-US" sz="1400" dirty="0"/>
              <a:t>		</a:t>
            </a:r>
          </a:p>
          <a:p>
            <a:pPr marL="922316" lvl="4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/>
              <a:t>Build and maintain 6-month operating reserve (2-month reserve currently) </a:t>
            </a:r>
            <a:r>
              <a:rPr lang="en-US" sz="1200" i="1" dirty="0">
                <a:highlight>
                  <a:srgbClr val="FF00FF"/>
                </a:highlight>
              </a:rPr>
              <a:t>(2 months as of 12/24)</a:t>
            </a:r>
          </a:p>
          <a:p>
            <a:pPr marL="922316" lvl="4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/>
              <a:t>Cash reserve strategy </a:t>
            </a:r>
            <a:r>
              <a:rPr lang="en-US" sz="1200" i="1" dirty="0">
                <a:highlight>
                  <a:srgbClr val="FF00FF"/>
                </a:highlight>
              </a:rPr>
              <a:t>(money market accounts earned c 340K at 4.35%; renewed these this month)</a:t>
            </a:r>
            <a:br>
              <a:rPr lang="en-US" sz="1200" i="1" dirty="0">
                <a:solidFill>
                  <a:srgbClr val="FF0000"/>
                </a:solidFill>
                <a:highlight>
                  <a:srgbClr val="FFFF00"/>
                </a:highlight>
              </a:rPr>
            </a:br>
            <a:br>
              <a:rPr lang="en-US" sz="1200" i="1" dirty="0">
                <a:highlight>
                  <a:srgbClr val="FFFF00"/>
                </a:highlight>
              </a:rPr>
            </a:br>
            <a:r>
              <a:rPr lang="en-US" sz="1200" dirty="0">
                <a:highlight>
                  <a:srgbClr val="FF00FF"/>
                </a:highlight>
              </a:rPr>
              <a:t>Create an Endowment account as an option for donors (with founding/policy documents needed) seeded with Forster legacy gift 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Explore Alternate Revenue </a:t>
            </a:r>
            <a:r>
              <a:rPr lang="en-US" sz="1400" dirty="0"/>
              <a:t>Streams </a:t>
            </a:r>
            <a:r>
              <a:rPr lang="en-US" sz="1200" i="1" dirty="0">
                <a:highlight>
                  <a:srgbClr val="FF00FF"/>
                </a:highlight>
              </a:rPr>
              <a:t>(created and implemented several new programming initiatives in 2023-24; see Goal 4)</a:t>
            </a:r>
            <a:r>
              <a:rPr lang="en-US" sz="1400" i="1" dirty="0">
                <a:highlight>
                  <a:srgbClr val="FF00FF"/>
                </a:highlight>
              </a:rPr>
              <a:t>	</a:t>
            </a:r>
          </a:p>
          <a:p>
            <a:pPr marL="465126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Increase Fundraising </a:t>
            </a:r>
            <a:r>
              <a:rPr lang="en-US" sz="1400" i="1" dirty="0">
                <a:highlight>
                  <a:srgbClr val="FF00FF"/>
                </a:highlight>
              </a:rPr>
              <a:t>(</a:t>
            </a:r>
            <a:r>
              <a:rPr lang="en-US" sz="1200" i="1" dirty="0">
                <a:highlight>
                  <a:srgbClr val="FF00FF"/>
                </a:highlight>
              </a:rPr>
              <a:t>raised c 1.595M in FY24 (minus any </a:t>
            </a:r>
            <a:r>
              <a:rPr lang="en-US" sz="1200" i="1" dirty="0" err="1">
                <a:highlight>
                  <a:srgbClr val="FF00FF"/>
                </a:highlight>
              </a:rPr>
              <a:t>YouthWork</a:t>
            </a:r>
            <a:r>
              <a:rPr lang="en-US" sz="1200" i="1" dirty="0">
                <a:highlight>
                  <a:srgbClr val="FF00FF"/>
                </a:highlight>
              </a:rPr>
              <a:t> fundraising), up from 1.342M previous year)</a:t>
            </a:r>
          </a:p>
          <a:p>
            <a:pPr marL="914377" lvl="2" indent="0">
              <a:lnSpc>
                <a:spcPct val="110000"/>
              </a:lnSpc>
              <a:spcBef>
                <a:spcPts val="600"/>
              </a:spcBef>
              <a:buNone/>
            </a:pP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EF3FDF-A89E-AE49-AC61-EAD43B161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11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77214DF-25FC-4741-A3F1-B9A5930AD785}"/>
              </a:ext>
            </a:extLst>
          </p:cNvPr>
          <p:cNvSpPr txBox="1">
            <a:spLocks/>
          </p:cNvSpPr>
          <p:nvPr/>
        </p:nvSpPr>
        <p:spPr>
          <a:xfrm>
            <a:off x="4459224" y="856356"/>
            <a:ext cx="4520184" cy="59833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4FEA1E2-633A-6749-BFBB-C1EDB1CA7C40}"/>
              </a:ext>
            </a:extLst>
          </p:cNvPr>
          <p:cNvSpPr txBox="1">
            <a:spLocks/>
          </p:cNvSpPr>
          <p:nvPr/>
        </p:nvSpPr>
        <p:spPr>
          <a:xfrm>
            <a:off x="4175761" y="979927"/>
            <a:ext cx="4339589" cy="5312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lvl="1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endParaRPr lang="en-US" sz="1600" dirty="0"/>
          </a:p>
          <a:p>
            <a:pPr marL="457189" lvl="1" indent="0">
              <a:buFont typeface="Arial" panose="020B0604020202020204" pitchFamily="34" charset="0"/>
              <a:buNone/>
            </a:pPr>
            <a:endParaRPr lang="en-US" sz="1600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6DB9D899-8E8F-4842-A5E5-ED17DCA00D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953" y="348816"/>
            <a:ext cx="1145426" cy="70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886214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CCE9B-0ACE-E448-7574-5449DE051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B524BD-0A7F-AE42-F2E4-97224FB32872}"/>
              </a:ext>
            </a:extLst>
          </p:cNvPr>
          <p:cNvSpPr txBox="1"/>
          <p:nvPr/>
        </p:nvSpPr>
        <p:spPr>
          <a:xfrm>
            <a:off x="713064" y="2322190"/>
            <a:ext cx="7928121" cy="22006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5126" marR="0" lvl="2" indent="0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Long-term financial strategic plan (multi-year budgeting)</a:t>
            </a:r>
          </a:p>
          <a:p>
            <a:pPr marL="465126" marR="0" lvl="2" indent="0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 staff compensation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00FF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(ongoing; raises across programs and year-end profit-sharing bonuses; ad hoc wage/benefits committee will convene in early 25)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Grants 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M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anagement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189" marR="0" lvl="1" indent="0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Continue to improve federal and other grants management process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00FF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00FF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ongoing; Grants Committee meets monthly with input across programs; much work on 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00FF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YouthWork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00FF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grants and others; anticipating another excellent single audit; track record with partners clearly impacting our ability to gain more grants and contracts; e.g., LEO et al; Bryce delegating more of this work to Jenni and Brenda)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324DD7-CA9C-A9A1-534B-CCDC21D7AFA9}"/>
              </a:ext>
            </a:extLst>
          </p:cNvPr>
          <p:cNvSpPr txBox="1"/>
          <p:nvPr/>
        </p:nvSpPr>
        <p:spPr>
          <a:xfrm>
            <a:off x="713064" y="830510"/>
            <a:ext cx="76951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Goal 4 – Fiscal Stability + Sustainability </a:t>
            </a:r>
            <a:r>
              <a:rPr lang="en-US" i="1" dirty="0"/>
              <a:t>continued</a:t>
            </a:r>
            <a:r>
              <a:rPr lang="en-US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598BB5-012F-A783-1CCF-C001A8CC31C8}"/>
              </a:ext>
            </a:extLst>
          </p:cNvPr>
          <p:cNvSpPr txBox="1"/>
          <p:nvPr/>
        </p:nvSpPr>
        <p:spPr>
          <a:xfrm>
            <a:off x="713064" y="1901177"/>
            <a:ext cx="1566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Budget</a:t>
            </a:r>
            <a:r>
              <a:rPr lang="en-US" dirty="0"/>
              <a:t> </a:t>
            </a:r>
            <a:r>
              <a:rPr lang="en-US" sz="1400" i="1" dirty="0"/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232948696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44CE1-CEAA-414D-9E57-111BD25A8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and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6CB46-625E-914F-B226-0A91CBE61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6497" y="1194657"/>
            <a:ext cx="5930153" cy="4624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Mission Statement</a:t>
            </a:r>
          </a:p>
          <a:p>
            <a:pPr marL="457189" lvl="1" indent="0">
              <a:lnSpc>
                <a:spcPct val="120000"/>
              </a:lnSpc>
              <a:spcAft>
                <a:spcPts val="300"/>
              </a:spcAft>
              <a:buNone/>
            </a:pPr>
            <a:r>
              <a:rPr lang="en-US" dirty="0"/>
              <a:t>Our Mission is to ensure the safety and well-being of those we serve in times of crisis, challenge, and life transition.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Vision</a:t>
            </a:r>
          </a:p>
          <a:p>
            <a:pPr marL="457189" lvl="1" indent="0">
              <a:lnSpc>
                <a:spcPct val="120000"/>
              </a:lnSpc>
              <a:spcAft>
                <a:spcPts val="300"/>
              </a:spcAft>
              <a:buNone/>
            </a:pPr>
            <a:r>
              <a:rPr lang="en-US" dirty="0"/>
              <a:t>Create resilient, strengths-based communities where people of all ages are safe, healthy, and thriving.</a:t>
            </a:r>
          </a:p>
          <a:p>
            <a:pPr marL="457189" lvl="1" indent="0">
              <a:lnSpc>
                <a:spcPct val="120000"/>
              </a:lnSpc>
              <a:spcAft>
                <a:spcPts val="300"/>
              </a:spcAft>
              <a:buNone/>
            </a:pPr>
            <a:endParaRPr lang="en-US" dirty="0"/>
          </a:p>
          <a:p>
            <a:pPr marL="457189" lvl="1" indent="0">
              <a:lnSpc>
                <a:spcPct val="120000"/>
              </a:lnSpc>
              <a:spcAft>
                <a:spcPts val="300"/>
              </a:spcAft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5D814-AC2E-CC40-AC1E-649440CE8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7A7A3DC-9921-4A60-83A5-EC47024B0C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135" y="5555974"/>
            <a:ext cx="1145426" cy="70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41050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7260376-B65C-C646-9EDE-01F2654724E0}"/>
              </a:ext>
            </a:extLst>
          </p:cNvPr>
          <p:cNvSpPr/>
          <p:nvPr/>
        </p:nvSpPr>
        <p:spPr>
          <a:xfrm>
            <a:off x="0" y="874645"/>
            <a:ext cx="5120640" cy="3693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12F4CC-06F7-7543-9833-A200C765F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Values </a:t>
            </a:r>
            <a:r>
              <a:rPr lang="en-US" sz="2400" dirty="0"/>
              <a:t>(Mission and Vision in Action)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D451E-6079-BE47-B05E-ED8BA374D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E13A1559-1927-FD47-AEF8-28F61858B1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10606"/>
              </p:ext>
            </p:extLst>
          </p:nvPr>
        </p:nvGraphicFramePr>
        <p:xfrm>
          <a:off x="370703" y="1567252"/>
          <a:ext cx="7580601" cy="4154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597">
                  <a:extLst>
                    <a:ext uri="{9D8B030D-6E8A-4147-A177-3AD203B41FA5}">
                      <a16:colId xmlns:a16="http://schemas.microsoft.com/office/drawing/2014/main" val="4108865535"/>
                    </a:ext>
                  </a:extLst>
                </a:gridCol>
                <a:gridCol w="5639004">
                  <a:extLst>
                    <a:ext uri="{9D8B030D-6E8A-4147-A177-3AD203B41FA5}">
                      <a16:colId xmlns:a16="http://schemas.microsoft.com/office/drawing/2014/main" val="2911865645"/>
                    </a:ext>
                  </a:extLst>
                </a:gridCol>
              </a:tblGrid>
              <a:tr h="626986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Respect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We will treat all stakeholders—clients, volunteers, staff, referral sources, and all members of our community—with compassion and dignity. </a:t>
                      </a:r>
                      <a:br>
                        <a:rPr lang="en-US" sz="1400" b="0" dirty="0">
                          <a:solidFill>
                            <a:schemeClr val="tx1"/>
                          </a:solidFill>
                        </a:rPr>
                      </a:b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683006"/>
                  </a:ext>
                </a:extLst>
              </a:tr>
              <a:tr h="825477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Innovation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>
                          <a:solidFill>
                            <a:schemeClr val="tx1"/>
                          </a:solidFill>
                        </a:rPr>
                        <a:t>We will respond to client and community needs with forward-thinking, trauma-informed, and evidence-based best practices in education and programming.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5573783"/>
                  </a:ext>
                </a:extLst>
              </a:tr>
              <a:tr h="807561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Service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We will serve by providing high-quality, efficient, and versatile training and programs for the greatest benefit of all stakeholders in a clean, inviting environment.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826509"/>
                  </a:ext>
                </a:extLst>
              </a:tr>
              <a:tr h="625209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Excellence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We will conduct ourselves with the highest standards of integrity, ethics, and fiscal responsibility.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6892030"/>
                  </a:ext>
                </a:extLst>
              </a:tr>
              <a:tr h="1165202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Stability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We will consistently work together to maintain a stable organization to accomplish our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mission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28364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2641093-AD49-2C4A-9D1D-C153A87D0CC9}"/>
              </a:ext>
            </a:extLst>
          </p:cNvPr>
          <p:cNvSpPr txBox="1"/>
          <p:nvPr/>
        </p:nvSpPr>
        <p:spPr>
          <a:xfrm>
            <a:off x="289109" y="874644"/>
            <a:ext cx="52309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lvl="1">
              <a:spcAft>
                <a:spcPts val="300"/>
              </a:spcAft>
              <a:buNone/>
            </a:pPr>
            <a:r>
              <a:rPr lang="en-US" i="1" dirty="0"/>
              <a:t>We will serve our clients and each other with: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0149D3-9EBD-4934-9ADE-552D241FA377}"/>
              </a:ext>
            </a:extLst>
          </p:cNvPr>
          <p:cNvSpPr txBox="1"/>
          <p:nvPr/>
        </p:nvSpPr>
        <p:spPr>
          <a:xfrm flipH="1">
            <a:off x="367748" y="5172909"/>
            <a:ext cx="7664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Sustainability          		  We are committed to environmental responsibility and protecting the world 				  in which we and our stakeholders live.</a:t>
            </a: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A05925C0-48FE-4257-A7F5-C8BC3F7213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135" y="5555974"/>
            <a:ext cx="1145426" cy="70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58068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EE56C-ED39-E544-B8FD-C952861DA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309" y="557125"/>
            <a:ext cx="7886700" cy="509518"/>
          </a:xfrm>
        </p:spPr>
        <p:txBody>
          <a:bodyPr/>
          <a:lstStyle/>
          <a:p>
            <a:r>
              <a:rPr lang="en-US" dirty="0"/>
              <a:t>Goals + Strategies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850A1-8029-A045-94B5-FFCFE1548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05161" y="6381476"/>
            <a:ext cx="2057400" cy="365125"/>
          </a:xfrm>
        </p:spPr>
        <p:txBody>
          <a:bodyPr/>
          <a:lstStyle/>
          <a:p>
            <a:fld id="{C72202A7-5693-3E4E-9BA9-9F7DC45FD576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3FA640-AFA3-E148-8580-1A0FD684884A}"/>
              </a:ext>
            </a:extLst>
          </p:cNvPr>
          <p:cNvSpPr txBox="1"/>
          <p:nvPr/>
        </p:nvSpPr>
        <p:spPr>
          <a:xfrm>
            <a:off x="263513" y="2723108"/>
            <a:ext cx="8787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SPIF</a:t>
            </a:r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F561E400-626F-4248-A9CD-A7AAB2197597}"/>
              </a:ext>
            </a:extLst>
          </p:cNvPr>
          <p:cNvSpPr/>
          <p:nvPr/>
        </p:nvSpPr>
        <p:spPr>
          <a:xfrm>
            <a:off x="1158310" y="1471728"/>
            <a:ext cx="548163" cy="3090334"/>
          </a:xfrm>
          <a:prstGeom prst="leftBrace">
            <a:avLst>
              <a:gd name="adj1" fmla="val 0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99855BE-FA30-A848-8DFB-AAC4BF51A7B1}"/>
              </a:ext>
            </a:extLst>
          </p:cNvPr>
          <p:cNvSpPr txBox="1"/>
          <p:nvPr/>
        </p:nvSpPr>
        <p:spPr>
          <a:xfrm>
            <a:off x="2077277" y="2357950"/>
            <a:ext cx="6321026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0070C0"/>
                </a:solidFill>
              </a:rPr>
              <a:t>Professional,</a:t>
            </a:r>
            <a:r>
              <a:rPr lang="en-US" sz="2400" dirty="0"/>
              <a:t> Compassionate Programs + Services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4499824-CFD6-3E4D-9244-0C55F97DD38C}"/>
              </a:ext>
            </a:extLst>
          </p:cNvPr>
          <p:cNvSpPr txBox="1"/>
          <p:nvPr/>
        </p:nvSpPr>
        <p:spPr>
          <a:xfrm>
            <a:off x="2053107" y="3258509"/>
            <a:ext cx="622593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0070C0"/>
                </a:solidFill>
              </a:rPr>
              <a:t>Infrastructure</a:t>
            </a:r>
            <a:r>
              <a:rPr lang="en-US" sz="2400" dirty="0"/>
              <a:t> Planning + Facilities Management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E6A300-9005-4CAF-9D7B-D01EC6C1CEC1}"/>
              </a:ext>
            </a:extLst>
          </p:cNvPr>
          <p:cNvSpPr txBox="1"/>
          <p:nvPr/>
        </p:nvSpPr>
        <p:spPr>
          <a:xfrm>
            <a:off x="2053107" y="4139379"/>
            <a:ext cx="39557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Fiscal </a:t>
            </a:r>
            <a:r>
              <a:rPr lang="en-US" sz="2400" dirty="0"/>
              <a:t>Stability + Sustainability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8656C52-F1B9-4C84-BCF3-0AADE94C049C}"/>
              </a:ext>
            </a:extLst>
          </p:cNvPr>
          <p:cNvSpPr txBox="1"/>
          <p:nvPr/>
        </p:nvSpPr>
        <p:spPr>
          <a:xfrm>
            <a:off x="2077277" y="1333567"/>
            <a:ext cx="3622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Satisfied, Supported </a:t>
            </a:r>
            <a:r>
              <a:rPr lang="en-US" sz="2400" dirty="0"/>
              <a:t>People</a:t>
            </a:r>
          </a:p>
        </p:txBody>
      </p:sp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285BAA7A-2C8A-4565-9515-012A113D53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135" y="5555974"/>
            <a:ext cx="1145426" cy="70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96100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2E6B3-42CD-1B4D-AEC7-82586C8AF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1 – Satisfied, Supported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6162E-0E5C-B54B-B730-66695C040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937" y="1366039"/>
            <a:ext cx="8658573" cy="5473673"/>
          </a:xfrm>
        </p:spPr>
        <p:txBody>
          <a:bodyPr>
            <a:noAutofit/>
          </a:bodyPr>
          <a:lstStyle/>
          <a:p>
            <a:pPr marL="793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600" dirty="0"/>
              <a:t>Communication</a:t>
            </a:r>
            <a:r>
              <a:rPr lang="en-US" sz="1400" dirty="0"/>
              <a:t>		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Update marketing/communications plan </a:t>
            </a:r>
            <a:r>
              <a:rPr lang="en-US" sz="1200" i="1" dirty="0">
                <a:highlight>
                  <a:srgbClr val="FF00FF"/>
                </a:highlight>
              </a:rPr>
              <a:t>(underway for 2025)</a:t>
            </a:r>
          </a:p>
          <a:p>
            <a:pPr marL="914377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/>
              <a:t>Develop crisis management communication plan </a:t>
            </a:r>
            <a:r>
              <a:rPr lang="en-US" sz="1200" i="1" dirty="0">
                <a:highlight>
                  <a:srgbClr val="FF00FF"/>
                </a:highlight>
              </a:rPr>
              <a:t>(within Risk Management plan + general outline)</a:t>
            </a:r>
          </a:p>
          <a:p>
            <a:pPr marL="914377" lvl="2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/>
              <a:t>Develop consistent messaging for board/staff </a:t>
            </a:r>
            <a:r>
              <a:rPr lang="en-US" sz="1200" i="1" dirty="0">
                <a:highlight>
                  <a:srgbClr val="FF00FF"/>
                </a:highlight>
              </a:rPr>
              <a:t>(elevator speech addressed annually with both Board and staff in training)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Increase mentoring, training, and supervision to enhance communication skills with clients, foster parents, and each other </a:t>
            </a:r>
            <a:r>
              <a:rPr lang="en-US" sz="1400" i="1" dirty="0">
                <a:highlight>
                  <a:srgbClr val="FF00FF"/>
                </a:highlight>
              </a:rPr>
              <a:t>(emphasis on conflict resolution, de-escalation skills, foster parent/staff trauma-informed parenting skills in FY25)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Create an internal communications plan </a:t>
            </a:r>
            <a:r>
              <a:rPr lang="en-US" sz="1200" i="1" dirty="0">
                <a:highlight>
                  <a:srgbClr val="FF00FF"/>
                </a:highlight>
              </a:rPr>
              <a:t>(ongoing, enhancing </a:t>
            </a:r>
            <a:r>
              <a:rPr lang="en-US" sz="1200" i="1" dirty="0" err="1">
                <a:highlight>
                  <a:srgbClr val="FF00FF"/>
                </a:highlight>
              </a:rPr>
              <a:t>regularThings</a:t>
            </a:r>
            <a:r>
              <a:rPr lang="en-US" sz="1200" i="1" dirty="0">
                <a:highlight>
                  <a:srgbClr val="FF00FF"/>
                </a:highlight>
              </a:rPr>
              <a:t> to Know This Week emails; adding Outlook invitations for All Staff or specific staff notifications via Outlook; currently updating internal emergency communications plan)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Communicate programs to community </a:t>
            </a:r>
            <a:r>
              <a:rPr lang="en-US" sz="1200" i="1" dirty="0">
                <a:highlight>
                  <a:srgbClr val="FF00FF"/>
                </a:highlight>
              </a:rPr>
              <a:t>(ongoing, mixture of print/digital in all markets; LEO grant provides additional $$)</a:t>
            </a:r>
          </a:p>
          <a:p>
            <a:pPr marL="45718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Increase advocacy efforts with government officials and agencies </a:t>
            </a:r>
            <a:r>
              <a:rPr lang="en-US" sz="1200" i="1" dirty="0">
                <a:highlight>
                  <a:srgbClr val="FF00FF"/>
                </a:highlight>
              </a:rPr>
              <a:t>(continuing via Federation and management-level efforts with individual legislators)</a:t>
            </a:r>
          </a:p>
          <a:p>
            <a:pPr marL="793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600" dirty="0"/>
              <a:t>Succession Planning		</a:t>
            </a:r>
          </a:p>
          <a:p>
            <a:pPr marL="457189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400" i="1" dirty="0"/>
              <a:t>Review and update agency succession plan</a:t>
            </a:r>
          </a:p>
          <a:p>
            <a:pPr marL="914377" lvl="2" indent="-1565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200" dirty="0"/>
              <a:t>Create transition plan for key management positions </a:t>
            </a:r>
            <a:r>
              <a:rPr lang="en-US" sz="1200" i="1" dirty="0">
                <a:highlight>
                  <a:srgbClr val="FF00FF"/>
                </a:highlight>
              </a:rPr>
              <a:t>(done; updated annually)</a:t>
            </a:r>
          </a:p>
          <a:p>
            <a:pPr marL="914377" lvl="2" indent="-1565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200" dirty="0"/>
              <a:t>Create professional development plan for rising leaders </a:t>
            </a:r>
            <a:r>
              <a:rPr lang="en-US" sz="1200" i="1" dirty="0">
                <a:highlight>
                  <a:srgbClr val="FF00FF"/>
                </a:highlight>
              </a:rPr>
              <a:t>(using Admin Team meetings to provide short training + info videos/readings to improve skills/provide supervision tools; offering regular leadership training 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0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276ECAC-6539-424E-8188-145A954B6855}"/>
              </a:ext>
            </a:extLst>
          </p:cNvPr>
          <p:cNvSpPr txBox="1">
            <a:spLocks/>
          </p:cNvSpPr>
          <p:nvPr/>
        </p:nvSpPr>
        <p:spPr>
          <a:xfrm>
            <a:off x="4459224" y="874644"/>
            <a:ext cx="4520184" cy="59650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56627378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DABBE-A9B0-A96A-EDD3-E7D8A563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1 – Satisfied, Supported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0C694-FAC3-C6CF-4EE8-0FEFE0AC9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600" dirty="0"/>
          </a:p>
          <a:p>
            <a:pPr marL="0" marR="0" lvl="0" indent="-1565" algn="l" defTabSz="914377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Employee Recruitment/Retention/Referrals</a:t>
            </a:r>
          </a:p>
          <a:p>
            <a:pPr marL="457189" marR="0" lvl="1" indent="0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 employee recruitment and retention plan </a:t>
            </a: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00FF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00FF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Ad Hoc Wage/Benefit Committee to convene early 2025</a:t>
            </a:r>
            <a:r>
              <a:rPr lang="en-US" sz="1200" i="1" dirty="0">
                <a:solidFill>
                  <a:prstClr val="black"/>
                </a:solidFill>
                <a:highlight>
                  <a:srgbClr val="FF00FF"/>
                </a:highlight>
                <a:latin typeface="Calibri" panose="020F0502020204030204"/>
              </a:rPr>
              <a:t>; continued efforts to meet staff where they are with accommodations; including positive work culture in job postings and on website) 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00FF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189" marR="0" lvl="1" indent="0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 employee training/professional development and assure their preparedness for new positions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00FF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(33K spent on training in FY24, funded primarily through grants)</a:t>
            </a:r>
          </a:p>
          <a:p>
            <a:pPr marL="457189" marR="0" lvl="1" indent="0" algn="l" defTabSz="91437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400" i="1" dirty="0">
                <a:solidFill>
                  <a:prstClr val="black"/>
                </a:solidFill>
                <a:latin typeface="Calibri" panose="020F0502020204030204"/>
              </a:rPr>
              <a:t>Right-sizing program + admin staff and workloads to prevent burnout </a:t>
            </a:r>
            <a:r>
              <a:rPr lang="en-US" sz="1200" i="1" dirty="0">
                <a:solidFill>
                  <a:prstClr val="black"/>
                </a:solidFill>
                <a:highlight>
                  <a:srgbClr val="FF00FF"/>
                </a:highlight>
                <a:latin typeface="Calibri" panose="020F0502020204030204"/>
              </a:rPr>
              <a:t>(ongoing; turnover in FY24 was 29; vs 34 in FY23)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00FF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1600" dirty="0"/>
              <a:t>Job Descriptions/Wage Scale/General HR Review</a:t>
            </a:r>
          </a:p>
          <a:p>
            <a:pPr marL="0" indent="0">
              <a:buNone/>
            </a:pPr>
            <a:r>
              <a:rPr lang="en-US" sz="1600" dirty="0"/>
              <a:t>          </a:t>
            </a:r>
            <a:r>
              <a:rPr lang="en-US" sz="1400" i="1" dirty="0">
                <a:highlight>
                  <a:srgbClr val="FF00FF"/>
                </a:highlight>
              </a:rPr>
              <a:t>For new FY, review of these items are a priority for management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4F7D46-69B7-1A26-FF38-D7B5CFD2B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7110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CBC06-5D71-FE4D-A91B-BF71F372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EA12B9C-4379-6F4B-9F90-B130A0C77AE9}"/>
              </a:ext>
            </a:extLst>
          </p:cNvPr>
          <p:cNvSpPr txBox="1">
            <a:spLocks/>
          </p:cNvSpPr>
          <p:nvPr/>
        </p:nvSpPr>
        <p:spPr>
          <a:xfrm>
            <a:off x="628649" y="1186269"/>
            <a:ext cx="8197299" cy="5170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600" dirty="0"/>
              <a:t>General</a:t>
            </a:r>
          </a:p>
          <a:p>
            <a:pPr marL="465127" lvl="4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Understand and promote inter-connectedness across systems (housing/weatherization, transportation, childcare, mental/behavioral health, substance abuse)</a:t>
            </a:r>
          </a:p>
          <a:p>
            <a:pPr marL="922315" lvl="5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/>
              <a:t>Increase communication with other nonprofits in these systems for funding, collaborative work, and advocacy</a:t>
            </a:r>
            <a:br>
              <a:rPr lang="en-US" sz="1200" dirty="0"/>
            </a:br>
            <a:r>
              <a:rPr lang="en-US" sz="1200" i="1" dirty="0">
                <a:highlight>
                  <a:srgbClr val="FF00FF"/>
                </a:highlight>
              </a:rPr>
              <a:t>(many collaborative efforts described in ED reports monthly) QRT for City; Human Services Collaboratives in Leelanau/Benzie/Wexford Missaukee Counties; System of Care (often cancelled); Coalition to End Homelessness; Mental Health Access Center Advisory Committee; BHS CHIR effort; Wraparound Collaborative with CMH et al; philanthropy focus groups; Federation advocacy. Macro/micro/grass roots</a:t>
            </a:r>
            <a:br>
              <a:rPr lang="en-US" sz="1200" i="1" dirty="0">
                <a:highlight>
                  <a:srgbClr val="FF00FF"/>
                </a:highlight>
              </a:rPr>
            </a:br>
            <a:br>
              <a:rPr lang="en-US" sz="1200" i="1" dirty="0">
                <a:highlight>
                  <a:srgbClr val="FFFF00"/>
                </a:highlight>
              </a:rPr>
            </a:br>
            <a:r>
              <a:rPr lang="en-US" sz="1400" i="1" dirty="0"/>
              <a:t>Strategic program implementation and evaluation </a:t>
            </a:r>
            <a:r>
              <a:rPr lang="en-US" sz="1200" i="1" dirty="0">
                <a:highlight>
                  <a:srgbClr val="FF00FF"/>
                </a:highlight>
              </a:rPr>
              <a:t>(ongoing; 2024 was a year of new programming initiatives, internal focus for FY25, especially on wages + benefits)</a:t>
            </a:r>
            <a:br>
              <a:rPr lang="en-US" sz="1200" i="1" dirty="0">
                <a:highlight>
                  <a:srgbClr val="FF00FF"/>
                </a:highlight>
              </a:rPr>
            </a:br>
            <a:endParaRPr lang="en-US" sz="1200" i="1" dirty="0">
              <a:highlight>
                <a:srgbClr val="FF00FF"/>
              </a:highlight>
            </a:endParaRPr>
          </a:p>
          <a:p>
            <a:pPr marL="7938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600" dirty="0"/>
              <a:t>Behavioral Health</a:t>
            </a:r>
            <a:r>
              <a:rPr lang="en-US" sz="1100" dirty="0"/>
              <a:t>		</a:t>
            </a:r>
          </a:p>
          <a:p>
            <a:pPr marL="465127" lvl="3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i="1" dirty="0"/>
              <a:t>Expanded Safe Haven to Harbor Springs </a:t>
            </a:r>
            <a:r>
              <a:rPr lang="en-US" sz="1200" dirty="0">
                <a:highlight>
                  <a:srgbClr val="FF00FF"/>
                </a:highlight>
              </a:rPr>
              <a:t>COMPLETE</a:t>
            </a:r>
            <a:br>
              <a:rPr lang="en-US" sz="1200" dirty="0">
                <a:highlight>
                  <a:srgbClr val="FF00FF"/>
                </a:highlight>
              </a:rPr>
            </a:br>
            <a:br>
              <a:rPr lang="en-US" sz="1200" dirty="0">
                <a:highlight>
                  <a:srgbClr val="FF00FF"/>
                </a:highlight>
              </a:rPr>
            </a:br>
            <a:r>
              <a:rPr lang="en-US" sz="1400" i="1" dirty="0"/>
              <a:t>Advocate for revival of the Crime Victims Partners’ Group led by Prosecutor’s Office</a:t>
            </a:r>
          </a:p>
          <a:p>
            <a:pPr marL="465126" lvl="2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400" i="1" dirty="0"/>
              <a:t>Participate in community mental health access efforts + advocacy on Medicaid rates and related issues </a:t>
            </a:r>
            <a:r>
              <a:rPr lang="en-US" sz="1200" i="1" dirty="0"/>
              <a:t>(ongoing; milestone reached in 1/25 with opening of the Access Center at Munson</a:t>
            </a:r>
          </a:p>
          <a:p>
            <a:pPr marL="465127" lvl="4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1400" dirty="0"/>
          </a:p>
          <a:p>
            <a:pPr marL="7938" lvl="3" indent="0">
              <a:lnSpc>
                <a:spcPct val="120000"/>
              </a:lnSpc>
              <a:spcBef>
                <a:spcPts val="600"/>
              </a:spcBef>
              <a:buNone/>
            </a:pPr>
            <a:endParaRPr lang="en-US" sz="1100" i="1" dirty="0"/>
          </a:p>
          <a:p>
            <a:pPr marL="1371566" lvl="3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4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52AEBA0-AD61-4341-BA9E-7EC1B273F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51462"/>
            <a:ext cx="8372738" cy="539153"/>
          </a:xfrm>
        </p:spPr>
        <p:txBody>
          <a:bodyPr/>
          <a:lstStyle/>
          <a:p>
            <a:r>
              <a:rPr lang="en-US" dirty="0"/>
              <a:t>Goal 2 – </a:t>
            </a:r>
            <a:r>
              <a:rPr lang="en-US" sz="2400" dirty="0"/>
              <a:t>Professional, Compassionate Programs &amp; Services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25161389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0C544-FF93-4F5B-90E7-090C827F3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509518"/>
          </a:xfrm>
        </p:spPr>
        <p:txBody>
          <a:bodyPr/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Goal 2 –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Professional, Compassionate Programs &amp; Services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4C1337-EEB0-42B6-B04F-FC7130F37E31}"/>
              </a:ext>
            </a:extLst>
          </p:cNvPr>
          <p:cNvSpPr txBox="1"/>
          <p:nvPr/>
        </p:nvSpPr>
        <p:spPr>
          <a:xfrm>
            <a:off x="504394" y="1028685"/>
            <a:ext cx="85118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Third Level Youth Services</a:t>
            </a:r>
          </a:p>
          <a:p>
            <a:r>
              <a:rPr lang="en-US" dirty="0"/>
              <a:t>	</a:t>
            </a:r>
            <a:r>
              <a:rPr lang="en-US" sz="1400" i="1" dirty="0"/>
              <a:t>Recruit and license 2 Host Homes for runaway/homeless youth aged 12-17 </a:t>
            </a:r>
            <a:r>
              <a:rPr lang="en-US" sz="1200" i="1" dirty="0"/>
              <a:t>(2 unlicensed homes provide 4</a:t>
            </a:r>
            <a:br>
              <a:rPr lang="en-US" sz="1200" i="1" dirty="0"/>
            </a:br>
            <a:r>
              <a:rPr lang="en-US" sz="1200" i="1" dirty="0"/>
              <a:t>	beds per federal contract)</a:t>
            </a:r>
            <a:br>
              <a:rPr lang="en-US" sz="1200" i="1" dirty="0"/>
            </a:br>
            <a:r>
              <a:rPr lang="en-US" sz="1400" i="1" dirty="0"/>
              <a:t>	Increase clients by 25% of last FY's numbers</a:t>
            </a:r>
          </a:p>
          <a:p>
            <a:r>
              <a:rPr lang="en-US" sz="1400" i="1" dirty="0"/>
              <a:t>	Implement FLAC survey with 25% rate of return</a:t>
            </a:r>
            <a:br>
              <a:rPr lang="en-US" sz="1400" i="1" dirty="0"/>
            </a:br>
            <a:r>
              <a:rPr lang="en-US" sz="1400" i="1" dirty="0"/>
              <a:t>	New Char/Em contract: explore need in service area with at least 10 groups in Year 1 (FY2025)</a:t>
            </a:r>
            <a:br>
              <a:rPr lang="en-US" sz="1400" i="1" dirty="0"/>
            </a:br>
            <a:endParaRPr lang="en-US" sz="1200" i="1" dirty="0">
              <a:highlight>
                <a:srgbClr val="FF00FF"/>
              </a:highlight>
            </a:endParaRPr>
          </a:p>
          <a:p>
            <a:r>
              <a:rPr lang="en-US" sz="1600" dirty="0"/>
              <a:t>Development</a:t>
            </a:r>
          </a:p>
          <a:p>
            <a:r>
              <a:rPr lang="en-US" sz="1400" i="1" dirty="0"/>
              <a:t>	Create an endowment fund for CFS</a:t>
            </a:r>
            <a:br>
              <a:rPr lang="en-US" sz="1400" i="1" dirty="0"/>
            </a:br>
            <a:r>
              <a:rPr lang="en-US" sz="1400" i="1" dirty="0"/>
              <a:t>	Build new playgrounds via donations and have them installed in both TC and Harbor Springs</a:t>
            </a:r>
            <a:br>
              <a:rPr lang="en-US" sz="1400" i="1" dirty="0"/>
            </a:br>
            <a:r>
              <a:rPr lang="en-US" sz="1400" i="1" dirty="0"/>
              <a:t>	Build relationships with investment advisory firms that may help us build our legacy giving</a:t>
            </a:r>
            <a:br>
              <a:rPr lang="en-US" sz="1400" i="1" dirty="0"/>
            </a:br>
            <a:br>
              <a:rPr lang="en-US" sz="1400" i="1" dirty="0"/>
            </a:br>
            <a:r>
              <a:rPr lang="en-US" sz="1600" dirty="0"/>
              <a:t>Child Welfare</a:t>
            </a:r>
            <a:br>
              <a:rPr lang="en-US" sz="1600" dirty="0"/>
            </a:br>
            <a:r>
              <a:rPr lang="en-US" sz="1600" dirty="0"/>
              <a:t>	</a:t>
            </a:r>
            <a:r>
              <a:rPr lang="en-US" sz="1400" i="1" dirty="0"/>
              <a:t>Next Level Program at healthy capacity (4+ youth)</a:t>
            </a:r>
          </a:p>
          <a:p>
            <a:r>
              <a:rPr lang="en-US" sz="1400" i="1" dirty="0"/>
              <a:t>	Fully utilize respite contract with all counties in service area</a:t>
            </a:r>
          </a:p>
          <a:p>
            <a:r>
              <a:rPr lang="en-US" sz="1400" i="1" dirty="0"/>
              <a:t>	Explore avenues for funding to maintain Family Time Coaching after the conclusion of the MHEF grant (may 	apply with MHEF one more year)</a:t>
            </a:r>
          </a:p>
          <a:p>
            <a:r>
              <a:rPr lang="en-US" sz="1400" i="1" dirty="0"/>
              <a:t>	Continue to stabilize current programs, old and new, by strengthening and nurturing our staff and seeking</a:t>
            </a:r>
            <a:br>
              <a:rPr lang="en-US" sz="1400" i="1" dirty="0"/>
            </a:br>
            <a:r>
              <a:rPr lang="en-US" sz="1400" i="1" dirty="0"/>
              <a:t>	efficiencies and opportunities for improvement</a:t>
            </a:r>
          </a:p>
          <a:p>
            <a:r>
              <a:rPr lang="en-US" sz="1400" i="1" dirty="0"/>
              <a:t>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B906D1-9E3C-D246-107C-82751121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7984" y="5905555"/>
            <a:ext cx="1146147" cy="70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79584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2FAE0D-13F6-4C7E-C64E-058CF680F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02A7-5693-3E4E-9BA9-9F7DC45FD576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DE7B17-8962-F2C3-CA42-B3677F56B2C2}"/>
              </a:ext>
            </a:extLst>
          </p:cNvPr>
          <p:cNvSpPr txBox="1"/>
          <p:nvPr/>
        </p:nvSpPr>
        <p:spPr>
          <a:xfrm>
            <a:off x="402671" y="1006679"/>
            <a:ext cx="8313489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Develop Diversity/Equity/Inclusion (DEI) Program</a:t>
            </a:r>
            <a:br>
              <a:rPr lang="en-US" dirty="0"/>
            </a:br>
            <a:r>
              <a:rPr lang="en-US" dirty="0"/>
              <a:t>	</a:t>
            </a:r>
            <a:r>
              <a:rPr lang="en-US" sz="1400" i="1" dirty="0"/>
              <a:t>Increase internal DEI efforts </a:t>
            </a:r>
            <a:r>
              <a:rPr lang="en-US" sz="1200" i="1" dirty="0">
                <a:highlight>
                  <a:srgbClr val="FF00FF"/>
                </a:highlight>
              </a:rPr>
              <a:t>(DEI on annual All Staff + Roundtable agendas; Implicit Bias training for CEUs established;</a:t>
            </a:r>
            <a:br>
              <a:rPr lang="en-US" sz="1200" i="1" dirty="0">
                <a:highlight>
                  <a:srgbClr val="FF00FF"/>
                </a:highlight>
              </a:rPr>
            </a:br>
            <a:r>
              <a:rPr lang="en-US" sz="1200" i="1" dirty="0">
                <a:highlight>
                  <a:srgbClr val="FF00FF"/>
                </a:highlight>
              </a:rPr>
              <a:t>	 increased accommodation efforts for job satisfaction and diversity among staff) </a:t>
            </a:r>
          </a:p>
          <a:p>
            <a:r>
              <a:rPr lang="en-US" sz="1400" i="1" dirty="0"/>
              <a:t>	Partner with other community organizations supporting DEI efforts</a:t>
            </a:r>
            <a:br>
              <a:rPr lang="en-US" sz="1400" i="1" dirty="0"/>
            </a:br>
            <a:r>
              <a:rPr lang="en-US" sz="1400" i="1" dirty="0"/>
              <a:t>	Continued building relationship with GT Band and other regional tribes with additional trust building and</a:t>
            </a:r>
            <a:br>
              <a:rPr lang="en-US" sz="1400" i="1" dirty="0"/>
            </a:br>
            <a:r>
              <a:rPr lang="en-US" sz="1400" i="1" dirty="0"/>
              <a:t>	recruitment events</a:t>
            </a:r>
            <a:br>
              <a:rPr lang="en-US" sz="1400" i="1" dirty="0">
                <a:highlight>
                  <a:srgbClr val="FFFF00"/>
                </a:highlight>
              </a:rPr>
            </a:br>
            <a:r>
              <a:rPr lang="en-US" sz="1400" i="1" dirty="0"/>
              <a:t>	Enhance </a:t>
            </a:r>
            <a:r>
              <a:rPr lang="en-US" sz="1400" i="1" dirty="0" err="1"/>
              <a:t>YouthWork’s</a:t>
            </a:r>
            <a:r>
              <a:rPr lang="en-US" sz="1400" i="1" dirty="0"/>
              <a:t> robust DEI recruitment effort in partnership with national parks and other partners )</a:t>
            </a:r>
            <a:br>
              <a:rPr lang="en-US" sz="1400" i="1" dirty="0"/>
            </a:br>
            <a:r>
              <a:rPr lang="en-US" sz="1400" i="1" dirty="0"/>
              <a:t>	Seek community expertise in DEI education </a:t>
            </a:r>
            <a:br>
              <a:rPr lang="en-US" sz="1400" i="1" dirty="0">
                <a:highlight>
                  <a:srgbClr val="FFFF00"/>
                </a:highlight>
              </a:rPr>
            </a:br>
            <a:r>
              <a:rPr lang="en-US" sz="1400" i="1" dirty="0"/>
              <a:t>	Increase diversity of staff and board </a:t>
            </a:r>
            <a:r>
              <a:rPr lang="en-US" sz="1200" i="1" dirty="0">
                <a:highlight>
                  <a:srgbClr val="FF00FF"/>
                </a:highlight>
              </a:rPr>
              <a:t>(ongoing)</a:t>
            </a:r>
          </a:p>
          <a:p>
            <a:r>
              <a:rPr lang="en-US" sz="1400" i="1" dirty="0"/>
              <a:t>	</a:t>
            </a:r>
            <a:r>
              <a:rPr lang="en-US" sz="1400" i="1" dirty="0">
                <a:highlight>
                  <a:srgbClr val="FFFFFF"/>
                </a:highlight>
              </a:rPr>
              <a:t>Overhaul website with simpler design/content to increase ease of use for many populations, including</a:t>
            </a:r>
            <a:br>
              <a:rPr lang="en-US" sz="1400" i="1" dirty="0">
                <a:highlight>
                  <a:srgbClr val="FFFFFF"/>
                </a:highlight>
              </a:rPr>
            </a:br>
            <a:r>
              <a:rPr lang="en-US" sz="1400" i="1" dirty="0">
                <a:highlight>
                  <a:srgbClr val="FFFFFF"/>
                </a:highlight>
              </a:rPr>
              <a:t>	neurodivergent and others</a:t>
            </a:r>
            <a:r>
              <a:rPr lang="en-US" sz="1200" i="1" dirty="0">
                <a:highlight>
                  <a:srgbClr val="FFFFFF"/>
                </a:highlight>
              </a:rPr>
              <a:t> </a:t>
            </a:r>
            <a:r>
              <a:rPr lang="en-US" sz="1200" i="1" dirty="0">
                <a:highlight>
                  <a:srgbClr val="FF00FF"/>
                </a:highlight>
              </a:rPr>
              <a:t>(new website design is brighter, less content per page, other modifications</a:t>
            </a:r>
            <a:br>
              <a:rPr lang="en-US" sz="1200" i="1" dirty="0">
                <a:highlight>
                  <a:srgbClr val="FF00FF"/>
                </a:highlight>
              </a:rPr>
            </a:br>
            <a:r>
              <a:rPr lang="en-US" sz="1200" i="1" dirty="0"/>
              <a:t>	</a:t>
            </a:r>
            <a:r>
              <a:rPr lang="en-US" sz="1200" i="1" dirty="0">
                <a:highlight>
                  <a:srgbClr val="FF00FF"/>
                </a:highlight>
              </a:rPr>
              <a:t>ongoing)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EE5882-B2DD-F682-E44C-A93AE4F52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065" y="321082"/>
            <a:ext cx="7886700" cy="509518"/>
          </a:xfrm>
        </p:spPr>
        <p:txBody>
          <a:bodyPr/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Goal 2 –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Professional, Compassionate Programs &amp;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10791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88F42A0D24544E9A2ED77143DE6CDC" ma:contentTypeVersion="18" ma:contentTypeDescription="Create a new document." ma:contentTypeScope="" ma:versionID="52ea1cb3d400e670f564f801f32e4b88">
  <xsd:schema xmlns:xsd="http://www.w3.org/2001/XMLSchema" xmlns:xs="http://www.w3.org/2001/XMLSchema" xmlns:p="http://schemas.microsoft.com/office/2006/metadata/properties" xmlns:ns3="40cdd4f8-be6b-428f-8c81-c70ac3eafcdd" xmlns:ns4="b41fbbdc-7d67-4bc6-aefc-918f64f16800" targetNamespace="http://schemas.microsoft.com/office/2006/metadata/properties" ma:root="true" ma:fieldsID="0bec1bf0b0f81b088a61659e6f2abf9c" ns3:_="" ns4:_="">
    <xsd:import namespace="40cdd4f8-be6b-428f-8c81-c70ac3eafcdd"/>
    <xsd:import namespace="b41fbbdc-7d67-4bc6-aefc-918f64f1680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cdd4f8-be6b-428f-8c81-c70ac3eafc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fbbdc-7d67-4bc6-aefc-918f64f1680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0cdd4f8-be6b-428f-8c81-c70ac3eafcdd" xsi:nil="true"/>
  </documentManagement>
</p:properties>
</file>

<file path=customXml/itemProps1.xml><?xml version="1.0" encoding="utf-8"?>
<ds:datastoreItem xmlns:ds="http://schemas.openxmlformats.org/officeDocument/2006/customXml" ds:itemID="{0A9C692F-857C-4D45-A23A-F2CD6E59BC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BC4FDD-62DE-4199-8049-A944FD9546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cdd4f8-be6b-428f-8c81-c70ac3eafcdd"/>
    <ds:schemaRef ds:uri="b41fbbdc-7d67-4bc6-aefc-918f64f168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B4FD19-0C77-4054-BF20-D7335797BA1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40cdd4f8-be6b-428f-8c81-c70ac3eafcdd"/>
    <ds:schemaRef ds:uri="http://purl.org/dc/dcmitype/"/>
    <ds:schemaRef ds:uri="http://schemas.openxmlformats.org/package/2006/metadata/core-properties"/>
    <ds:schemaRef ds:uri="http://schemas.microsoft.com/office/2006/metadata/properties"/>
    <ds:schemaRef ds:uri="b41fbbdc-7d67-4bc6-aefc-918f64f1680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122289</TotalTime>
  <Words>1693</Words>
  <Application>Microsoft Office PowerPoint</Application>
  <PresentationFormat>On-screen Show (4:3)</PresentationFormat>
  <Paragraphs>110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Strategic Plan Update</vt:lpstr>
      <vt:lpstr>Mission and Vision</vt:lpstr>
      <vt:lpstr>Core Values (Mission and Vision in Action)</vt:lpstr>
      <vt:lpstr>Goals + Strategies</vt:lpstr>
      <vt:lpstr>Goal 1 – Satisfied, Supported People</vt:lpstr>
      <vt:lpstr>Goal 1 – Satisfied, Supported People</vt:lpstr>
      <vt:lpstr>Goal 2 – Professional, Compassionate Programs &amp; Services</vt:lpstr>
      <vt:lpstr>Goal 2 – Professional, Compassionate Programs &amp; Services</vt:lpstr>
      <vt:lpstr>Goal 2 – Professional, Compassionate Programs &amp; Services</vt:lpstr>
      <vt:lpstr>Goal 3 – Infrastructure Planning + Facilities Management</vt:lpstr>
      <vt:lpstr>Goal 4 – Fiscal Stability + Sustainability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Hershey</dc:creator>
  <cp:lastModifiedBy>Gina Aranki</cp:lastModifiedBy>
  <cp:revision>105</cp:revision>
  <cp:lastPrinted>2023-06-13T14:32:31Z</cp:lastPrinted>
  <dcterms:created xsi:type="dcterms:W3CDTF">2021-10-02T19:16:32Z</dcterms:created>
  <dcterms:modified xsi:type="dcterms:W3CDTF">2025-02-06T15:36:04Z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0x0101004288F42A0D24544E9A2ED77143DE6CDC</vt:lpwstr>
  </property>
</Properties>
</file>